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8" r:id="rId3"/>
    <p:sldId id="284" r:id="rId4"/>
    <p:sldId id="285" r:id="rId5"/>
    <p:sldId id="287" r:id="rId6"/>
    <p:sldId id="289" r:id="rId7"/>
    <p:sldId id="290" r:id="rId8"/>
    <p:sldId id="291" r:id="rId9"/>
    <p:sldId id="292" r:id="rId10"/>
    <p:sldId id="293" r:id="rId11"/>
    <p:sldId id="283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522" autoAdjust="0"/>
  </p:normalViewPr>
  <p:slideViewPr>
    <p:cSldViewPr>
      <p:cViewPr>
        <p:scale>
          <a:sx n="81" d="100"/>
          <a:sy n="81" d="100"/>
        </p:scale>
        <p:origin x="-1056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covn&#237;\Disk%20Google\MAS\Projekty\Strategie\Zapojen&#237;%20ve&#345;ejnosti\Otev&#345;en&#225;%20diskuse%20-%20Vra&#382;kov\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Podřipsko</c:v>
                </c:pt>
              </c:strCache>
            </c:strRef>
          </c:tx>
          <c:dLbls>
            <c:dLbl>
              <c:idx val="0"/>
              <c:layout>
                <c:manualLayout>
                  <c:x val="-5.5658283557699405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2.7829141778849707E-3"/>
                  <c:y val="9.5334752595057047E-3"/>
                </c:manualLayout>
              </c:layout>
              <c:showVal val="1"/>
            </c:dLbl>
            <c:dLbl>
              <c:idx val="2"/>
              <c:layout>
                <c:manualLayout>
                  <c:x val="-2.7829141778849707E-3"/>
                  <c:y val="7.1501064446293644E-3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7.1501064446292768E-3"/>
                </c:manualLayout>
              </c:layout>
              <c:showVal val="1"/>
            </c:dLbl>
            <c:dLbl>
              <c:idx val="4"/>
              <c:layout>
                <c:manualLayout>
                  <c:x val="1.3914570889424851E-3"/>
                  <c:y val="4.7667376297528515E-3"/>
                </c:manualLayout>
              </c:layout>
              <c:showVal val="1"/>
            </c:dLbl>
            <c:dLbl>
              <c:idx val="5"/>
              <c:layout>
                <c:manualLayout>
                  <c:x val="-5.5658283557699405E-3"/>
                  <c:y val="1.191684407438213E-2"/>
                </c:manualLayout>
              </c:layout>
              <c:showVal val="1"/>
            </c:dLbl>
            <c:dLbl>
              <c:idx val="6"/>
              <c:layout>
                <c:manualLayout>
                  <c:x val="-1.3914570889424851E-3"/>
                  <c:y val="9.5334752595057481E-3"/>
                </c:manualLayout>
              </c:layout>
              <c:showVal val="1"/>
            </c:dLbl>
            <c:dLbl>
              <c:idx val="7"/>
              <c:layout>
                <c:manualLayout>
                  <c:x val="-1.3914570889424851E-3"/>
                  <c:y val="7.1501064446292768E-3"/>
                </c:manualLayout>
              </c:layout>
              <c:showVal val="1"/>
            </c:dLbl>
            <c:dLbl>
              <c:idx val="8"/>
              <c:layout>
                <c:manualLayout>
                  <c:x val="-2.7829141778849707E-3"/>
                  <c:y val="4.7667376297528298E-3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1.430021288925856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Sport a volný čas</c:v>
                </c:pt>
                <c:pt idx="1">
                  <c:v>Školství (budovy a vybavení mateřské, základní, střední školy)</c:v>
                </c:pt>
                <c:pt idx="2">
                  <c:v>Předškolní vzdělávání</c:v>
                </c:pt>
                <c:pt idx="3">
                  <c:v>Veřejná prostranství</c:v>
                </c:pt>
                <c:pt idx="4">
                  <c:v>Dětská hřiště </c:v>
                </c:pt>
                <c:pt idx="5">
                  <c:v>Zázemí pro sport </c:v>
                </c:pt>
                <c:pt idx="6">
                  <c:v>Černé skládky</c:v>
                </c:pt>
                <c:pt idx="7">
                  <c:v>Místní komunikace</c:v>
                </c:pt>
                <c:pt idx="8">
                  <c:v>Cyklotrasy, cyklostezky s významným dopadem na rozvoj cestovního ruchu</c:v>
                </c:pt>
                <c:pt idx="9">
                  <c:v>Zeleň v obcích</c:v>
                </c:pt>
              </c:strCache>
            </c:strRef>
          </c:cat>
          <c:val>
            <c:numRef>
              <c:f>List1!$B$2:$B$11</c:f>
              <c:numCache>
                <c:formatCode>#,##0.00</c:formatCode>
                <c:ptCount val="10"/>
                <c:pt idx="0">
                  <c:v>4.1899999999999995</c:v>
                </c:pt>
                <c:pt idx="1">
                  <c:v>4.2</c:v>
                </c:pt>
                <c:pt idx="2">
                  <c:v>4.22</c:v>
                </c:pt>
                <c:pt idx="3">
                  <c:v>4.22</c:v>
                </c:pt>
                <c:pt idx="4">
                  <c:v>4.2300000000000004</c:v>
                </c:pt>
                <c:pt idx="5">
                  <c:v>4.25</c:v>
                </c:pt>
                <c:pt idx="6">
                  <c:v>4.26</c:v>
                </c:pt>
                <c:pt idx="7">
                  <c:v>4.3099999999999996</c:v>
                </c:pt>
                <c:pt idx="8">
                  <c:v>4.4000000000000004</c:v>
                </c:pt>
                <c:pt idx="9">
                  <c:v>4.45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Vražkov a okolí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Sport a volný čas</c:v>
                </c:pt>
                <c:pt idx="1">
                  <c:v>Školství (budovy a vybavení mateřské, základní, střední školy)</c:v>
                </c:pt>
                <c:pt idx="2">
                  <c:v>Předškolní vzdělávání</c:v>
                </c:pt>
                <c:pt idx="3">
                  <c:v>Veřejná prostranství</c:v>
                </c:pt>
                <c:pt idx="4">
                  <c:v>Dětská hřiště </c:v>
                </c:pt>
                <c:pt idx="5">
                  <c:v>Zázemí pro sport </c:v>
                </c:pt>
                <c:pt idx="6">
                  <c:v>Černé skládky</c:v>
                </c:pt>
                <c:pt idx="7">
                  <c:v>Místní komunikace</c:v>
                </c:pt>
                <c:pt idx="8">
                  <c:v>Cyklotrasy, cyklostezky s významným dopadem na rozvoj cestovního ruchu</c:v>
                </c:pt>
                <c:pt idx="9">
                  <c:v>Zeleň v obcích</c:v>
                </c:pt>
              </c:strCache>
            </c:strRef>
          </c:cat>
          <c:val>
            <c:numRef>
              <c:f>List1!$C$2:$C$11</c:f>
              <c:numCache>
                <c:formatCode>General</c:formatCode>
                <c:ptCount val="10"/>
                <c:pt idx="0">
                  <c:v>4.49</c:v>
                </c:pt>
                <c:pt idx="1">
                  <c:v>4.79</c:v>
                </c:pt>
                <c:pt idx="2">
                  <c:v>4.6399999999999997</c:v>
                </c:pt>
                <c:pt idx="3">
                  <c:v>4.67</c:v>
                </c:pt>
                <c:pt idx="4">
                  <c:v>4.6899999999999995</c:v>
                </c:pt>
                <c:pt idx="5">
                  <c:v>4.6599999999999993</c:v>
                </c:pt>
                <c:pt idx="6">
                  <c:v>4.76</c:v>
                </c:pt>
                <c:pt idx="7">
                  <c:v>4.4000000000000004</c:v>
                </c:pt>
                <c:pt idx="8">
                  <c:v>4.42</c:v>
                </c:pt>
                <c:pt idx="9">
                  <c:v>4.7300000000000004</c:v>
                </c:pt>
              </c:numCache>
            </c:numRef>
          </c:val>
        </c:ser>
        <c:dLbls/>
        <c:axId val="81937920"/>
        <c:axId val="81939456"/>
      </c:barChart>
      <c:catAx>
        <c:axId val="81937920"/>
        <c:scaling>
          <c:orientation val="minMax"/>
        </c:scaling>
        <c:axPos val="l"/>
        <c:tickLblPos val="nextTo"/>
        <c:txPr>
          <a:bodyPr/>
          <a:lstStyle/>
          <a:p>
            <a:pPr>
              <a:defRPr sz="1500" b="1" i="0" baseline="0"/>
            </a:pPr>
            <a:endParaRPr lang="cs-CZ"/>
          </a:p>
        </c:txPr>
        <c:crossAx val="81939456"/>
        <c:crosses val="autoZero"/>
        <c:auto val="1"/>
        <c:lblAlgn val="ctr"/>
        <c:lblOffset val="100"/>
      </c:catAx>
      <c:valAx>
        <c:axId val="81939456"/>
        <c:scaling>
          <c:orientation val="minMax"/>
        </c:scaling>
        <c:axPos val="b"/>
        <c:majorGridlines/>
        <c:numFmt formatCode="#,##0.00" sourceLinked="1"/>
        <c:tickLblPos val="nextTo"/>
        <c:txPr>
          <a:bodyPr/>
          <a:lstStyle/>
          <a:p>
            <a:pPr>
              <a:defRPr b="1" i="0" baseline="0"/>
            </a:pPr>
            <a:endParaRPr lang="cs-CZ"/>
          </a:p>
        </c:txPr>
        <c:crossAx val="819379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300" b="1" i="0" baseline="0"/>
          </a:pPr>
          <a:endParaRPr lang="cs-CZ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5490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999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21.6.2014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21.6.2014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21.6.2014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05767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Otevřená diskuse pro oblast obcí</a:t>
            </a:r>
          </a:p>
          <a:p>
            <a:r>
              <a:rPr lang="cs-CZ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Straškov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-</a:t>
            </a:r>
            <a:r>
              <a:rPr lang="cs-CZ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Vodochody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cs-CZ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Vražkov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Bříza, </a:t>
            </a:r>
            <a:r>
              <a:rPr lang="cs-CZ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Račiněves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Kleneč a </a:t>
            </a:r>
            <a:r>
              <a:rPr lang="cs-CZ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Mnetěš</a:t>
            </a:r>
            <a:endParaRPr lang="cs-CZ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 v obcích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>
                <a:latin typeface="Cambria" pitchFamily="18" charset="0"/>
              </a:rPr>
              <a:t>Špatný stav místních komunikací</a:t>
            </a:r>
          </a:p>
          <a:p>
            <a:pPr lvl="0"/>
            <a:r>
              <a:rPr lang="cs-CZ" dirty="0">
                <a:latin typeface="Cambria" pitchFamily="18" charset="0"/>
              </a:rPr>
              <a:t>Absence obchvatu v Roudnici nad Labem</a:t>
            </a:r>
          </a:p>
          <a:p>
            <a:pPr lvl="0"/>
            <a:r>
              <a:rPr lang="cs-CZ" dirty="0">
                <a:latin typeface="Cambria" pitchFamily="18" charset="0"/>
              </a:rPr>
              <a:t>Absence chodníků podél frekventovaných komunikací </a:t>
            </a:r>
          </a:p>
          <a:p>
            <a:pPr lvl="0"/>
            <a:r>
              <a:rPr lang="cs-CZ" dirty="0">
                <a:latin typeface="Cambria" pitchFamily="18" charset="0"/>
              </a:rPr>
              <a:t>Stav chodníků neumožňující bezbariérový pohyb obyvatel </a:t>
            </a:r>
          </a:p>
          <a:p>
            <a:pPr lvl="0"/>
            <a:r>
              <a:rPr lang="cs-CZ" dirty="0" smtClean="0">
                <a:latin typeface="Cambria" pitchFamily="18" charset="0"/>
              </a:rPr>
              <a:t>Vysoký </a:t>
            </a:r>
            <a:r>
              <a:rPr lang="cs-CZ" dirty="0">
                <a:latin typeface="Cambria" pitchFamily="18" charset="0"/>
              </a:rPr>
              <a:t>podíl osob využívajících tuhá paliva (i přes možnost napojení na plynovod)</a:t>
            </a:r>
          </a:p>
          <a:p>
            <a:pPr lvl="0"/>
            <a:r>
              <a:rPr lang="cs-CZ" dirty="0">
                <a:latin typeface="Cambria" pitchFamily="18" charset="0"/>
              </a:rPr>
              <a:t>Špatný stav </a:t>
            </a:r>
            <a:r>
              <a:rPr lang="cs-CZ" dirty="0" smtClean="0">
                <a:latin typeface="Cambria" pitchFamily="18" charset="0"/>
              </a:rPr>
              <a:t>infrastruktury (rozhlas, osvětlení)</a:t>
            </a:r>
          </a:p>
          <a:p>
            <a:pPr lvl="0"/>
            <a:r>
              <a:rPr lang="cs-CZ" dirty="0" smtClean="0">
                <a:latin typeface="Cambria" pitchFamily="18" charset="0"/>
              </a:rPr>
              <a:t>Upadající </a:t>
            </a:r>
            <a:r>
              <a:rPr lang="cs-CZ" dirty="0" smtClean="0">
                <a:latin typeface="Cambria" pitchFamily="18" charset="0"/>
              </a:rPr>
              <a:t>spolková činnost v </a:t>
            </a:r>
            <a:r>
              <a:rPr lang="cs-CZ" dirty="0" smtClean="0">
                <a:latin typeface="Cambria" pitchFamily="18" charset="0"/>
              </a:rPr>
              <a:t>obcích</a:t>
            </a:r>
          </a:p>
          <a:p>
            <a:r>
              <a:rPr lang="cs-CZ" dirty="0" smtClean="0">
                <a:latin typeface="Cambria" pitchFamily="18" charset="0"/>
              </a:rPr>
              <a:t>Malý zájem dětí i rodičů o aktivní trávení volného </a:t>
            </a:r>
            <a:r>
              <a:rPr lang="cs-CZ" dirty="0" smtClean="0">
                <a:latin typeface="Cambria" pitchFamily="18" charset="0"/>
              </a:rPr>
              <a:t>času</a:t>
            </a: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Nevyhovující zázemí </a:t>
            </a:r>
            <a:r>
              <a:rPr lang="cs-CZ" dirty="0" smtClean="0">
                <a:latin typeface="Cambria" pitchFamily="18" charset="0"/>
              </a:rPr>
              <a:t>pro sport a volný čas</a:t>
            </a:r>
          </a:p>
          <a:p>
            <a:r>
              <a:rPr lang="cs-CZ" dirty="0" smtClean="0">
                <a:latin typeface="Cambria" pitchFamily="18" charset="0"/>
              </a:rPr>
              <a:t>Nedostatek „odpočinkových zón“</a:t>
            </a:r>
          </a:p>
          <a:p>
            <a:r>
              <a:rPr lang="cs-CZ" dirty="0" smtClean="0">
                <a:latin typeface="Cambria" pitchFamily="18" charset="0"/>
              </a:rPr>
              <a:t>Pouze 1 funkční koupaliště v regionu</a:t>
            </a:r>
          </a:p>
          <a:p>
            <a:r>
              <a:rPr lang="cs-CZ" dirty="0" smtClean="0">
                <a:latin typeface="Cambria" pitchFamily="18" charset="0"/>
              </a:rPr>
              <a:t>Pouze 1 funkční kino v regionu</a:t>
            </a:r>
          </a:p>
          <a:p>
            <a:r>
              <a:rPr lang="cs-CZ" dirty="0" smtClean="0">
                <a:latin typeface="Cambria" pitchFamily="18" charset="0"/>
              </a:rPr>
              <a:t>Špatný stav spolkových budov (hasičské zbrojnice apod.)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33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Podřipsko - místo pro </a:t>
            </a:r>
            <a:r>
              <a:rPr lang="cs-CZ" smtClean="0"/>
              <a:t>spokojený život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6792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Zpřístupnit dotace z fondů EU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Realizace projektů v regionu </a:t>
            </a:r>
          </a:p>
        </p:txBody>
      </p:sp>
      <p:pic>
        <p:nvPicPr>
          <p:cNvPr id="1026" name="Picture 2" descr="H:\map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5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46334202"/>
              </p:ext>
            </p:extLst>
          </p:nvPr>
        </p:nvGraphicFramePr>
        <p:xfrm>
          <a:off x="16876" y="1412776"/>
          <a:ext cx="912712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047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skupiny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9415713"/>
              </p:ext>
            </p:extLst>
          </p:nvPr>
        </p:nvGraphicFramePr>
        <p:xfrm>
          <a:off x="107502" y="1484784"/>
          <a:ext cx="8928996" cy="1656184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488166"/>
                <a:gridCol w="1488166"/>
                <a:gridCol w="1488166"/>
                <a:gridCol w="1488166"/>
                <a:gridCol w="1488166"/>
                <a:gridCol w="1488166"/>
              </a:tblGrid>
              <a:tr h="37964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DŮLEŽITÁ TÉMATA DLE VÝSTUPŮ Z DOTAZNÍKŮ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76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Nezaměstnanost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Sociálně vyloučené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lokality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Stárnutí obyvatelstva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Nezaměstnanost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Mateřské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školy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Investice do školních </a:t>
                      </a:r>
                      <a:r>
                        <a:rPr lang="cs-CZ" sz="1000" b="1" u="none" strike="noStrike" dirty="0" smtClean="0">
                          <a:effectLst/>
                        </a:rPr>
                        <a:t>budov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Základní školy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Cyklostezky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Zázemí pro sport a volný </a:t>
                      </a:r>
                      <a:r>
                        <a:rPr lang="it-IT" sz="1000" b="1" u="none" strike="noStrike" dirty="0" smtClean="0">
                          <a:effectLst/>
                        </a:rPr>
                        <a:t>čas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Turistické stezky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Černé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skládky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Zeleň v </a:t>
                      </a:r>
                      <a:r>
                        <a:rPr lang="cs-CZ" sz="1000" b="1" u="none" strike="noStrike" dirty="0" smtClean="0">
                          <a:effectLst/>
                        </a:rPr>
                        <a:t>obcích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Recyklace odpadů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Místní </a:t>
                      </a:r>
                      <a:r>
                        <a:rPr lang="cs-CZ" sz="1000" b="1" u="none" strike="noStrike" dirty="0" smtClean="0">
                          <a:effectLst/>
                        </a:rPr>
                        <a:t>komunikace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Veřejná </a:t>
                      </a:r>
                      <a:r>
                        <a:rPr lang="cs-CZ" sz="1000" b="1" u="none" strike="noStrike" dirty="0" smtClean="0">
                          <a:effectLst/>
                        </a:rPr>
                        <a:t>prostranství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Dětská hřiště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Šipka dolů 27"/>
          <p:cNvSpPr/>
          <p:nvPr/>
        </p:nvSpPr>
        <p:spPr>
          <a:xfrm>
            <a:off x="986844" y="3140968"/>
            <a:ext cx="288032" cy="223224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ů 28"/>
          <p:cNvSpPr/>
          <p:nvPr/>
        </p:nvSpPr>
        <p:spPr>
          <a:xfrm>
            <a:off x="3707904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lů 29"/>
          <p:cNvSpPr/>
          <p:nvPr/>
        </p:nvSpPr>
        <p:spPr>
          <a:xfrm>
            <a:off x="6559588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lů 30"/>
          <p:cNvSpPr/>
          <p:nvPr/>
        </p:nvSpPr>
        <p:spPr>
          <a:xfrm>
            <a:off x="2339752" y="3140967"/>
            <a:ext cx="288032" cy="90003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lů 31"/>
          <p:cNvSpPr/>
          <p:nvPr/>
        </p:nvSpPr>
        <p:spPr>
          <a:xfrm>
            <a:off x="5220072" y="3140968"/>
            <a:ext cx="288032" cy="90003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lů 32"/>
          <p:cNvSpPr/>
          <p:nvPr/>
        </p:nvSpPr>
        <p:spPr>
          <a:xfrm>
            <a:off x="7884368" y="3140967"/>
            <a:ext cx="288032" cy="94856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166374" y="537321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„Sociální oblast“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Miroslav </a:t>
            </a:r>
            <a:r>
              <a:rPr lang="cs-CZ" sz="1600" b="1" dirty="0" err="1" smtClean="0"/>
              <a:t>Andrt</a:t>
            </a:r>
            <a:endParaRPr lang="cs-CZ" sz="16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2887434" y="536680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„Vzdělávání“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Richard Červený</a:t>
            </a:r>
            <a:endParaRPr lang="cs-CZ" sz="16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399602" y="4040999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„Cestovní ruch“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Luděk Jirman</a:t>
            </a:r>
            <a:endParaRPr lang="cs-CZ" sz="16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883134" y="5364439"/>
            <a:ext cx="1928972" cy="1292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400" b="1" dirty="0" smtClean="0"/>
              <a:t>„Životní prostředí“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Milan </a:t>
            </a:r>
            <a:r>
              <a:rPr lang="cs-CZ" sz="1600" b="1" dirty="0" err="1" smtClean="0"/>
              <a:t>Krejný</a:t>
            </a:r>
            <a:endParaRPr lang="cs-CZ" sz="16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7063898" y="4089531"/>
            <a:ext cx="1928972" cy="12772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„Život v obcích“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300" b="1" dirty="0" smtClean="0"/>
              <a:t>Jaroslava Smetanová</a:t>
            </a:r>
            <a:endParaRPr lang="cs-CZ" sz="13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1519282" y="4041000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„Podnikání a zemědělství“</a:t>
            </a:r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Miroslav </a:t>
            </a:r>
            <a:r>
              <a:rPr lang="cs-CZ" sz="1600" b="1" dirty="0" err="1" smtClean="0"/>
              <a:t>Andrt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Sociální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Nedostatečná kapacita mateřských škol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Vysoká </a:t>
            </a:r>
            <a:r>
              <a:rPr lang="cs-CZ" sz="3800" dirty="0">
                <a:latin typeface="Cambria Math" pitchFamily="18" charset="0"/>
                <a:ea typeface="Cambria Math" pitchFamily="18" charset="0"/>
              </a:rPr>
              <a:t>nezaměstnanost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Pouze jeden dětský psycholog, nefunguje zde školní psycholog či </a:t>
            </a: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mediátor</a:t>
            </a:r>
            <a:endParaRPr lang="cs-CZ" sz="3800" dirty="0" smtClean="0">
              <a:latin typeface="Cambria Math" pitchFamily="18" charset="0"/>
              <a:ea typeface="Cambria Math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Vysoký </a:t>
            </a:r>
            <a:r>
              <a:rPr lang="cs-CZ" sz="3800" dirty="0">
                <a:latin typeface="Cambria Math" pitchFamily="18" charset="0"/>
                <a:ea typeface="Cambria Math" pitchFamily="18" charset="0"/>
              </a:rPr>
              <a:t>podíl osob se základním vzděláním nebo bez vzdělání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Nutnost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vytvoření bezbariérových přístupů do veřejných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budov</a:t>
            </a:r>
            <a:endParaRPr lang="cs-CZ" sz="3800" dirty="0">
              <a:latin typeface="Cambria Math" pitchFamily="18" charset="0"/>
              <a:ea typeface="Cambria Math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Sociálně </a:t>
            </a:r>
            <a:r>
              <a:rPr lang="cs-CZ" sz="3800" dirty="0">
                <a:latin typeface="Cambria Math" pitchFamily="18" charset="0"/>
                <a:ea typeface="Cambria Math" pitchFamily="18" charset="0"/>
              </a:rPr>
              <a:t>vyloučené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lokalita ve </a:t>
            </a: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Straškově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-</a:t>
            </a: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Vodochodech</a:t>
            </a:r>
            <a:endParaRPr lang="cs-CZ" sz="3800" dirty="0">
              <a:latin typeface="Cambria Math" pitchFamily="18" charset="0"/>
              <a:ea typeface="Cambria Math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800" dirty="0">
                <a:latin typeface="Cambria Math" pitchFamily="18" charset="0"/>
                <a:ea typeface="Cambria Math" pitchFamily="18" charset="0"/>
              </a:rPr>
              <a:t>Nedostupnost pobytových zařízení pro seniory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Nedostupnost služeb pro </a:t>
            </a:r>
            <a:r>
              <a:rPr lang="cs-CZ" sz="3800" dirty="0">
                <a:latin typeface="Cambria Math" pitchFamily="18" charset="0"/>
                <a:ea typeface="Cambria Math" pitchFamily="18" charset="0"/>
              </a:rPr>
              <a:t>pacienty s psychiatrickou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diagnózou,  drogově závislé, děti </a:t>
            </a:r>
            <a:r>
              <a:rPr lang="cs-CZ" sz="3800" dirty="0">
                <a:latin typeface="Cambria Math" pitchFamily="18" charset="0"/>
                <a:ea typeface="Cambria Math" pitchFamily="18" charset="0"/>
              </a:rPr>
              <a:t>s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mentálním a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tělesným postižením, děti odcházející z dětských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domovů,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oběti domácího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násilí, zadlužené, mládež 15 – 26 let</a:t>
            </a:r>
            <a:endParaRPr lang="cs-CZ" sz="3800" dirty="0" smtClean="0">
              <a:latin typeface="Cambria Math" pitchFamily="18" charset="0"/>
              <a:ea typeface="Cambria Math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Špatný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systém sociálních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dávek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Chybí noclehárna pro bezdomovce, záchytka</a:t>
            </a:r>
          </a:p>
          <a:p>
            <a:pPr marL="742950" indent="-742950">
              <a:buFont typeface="+mj-lt"/>
              <a:buAutoNum type="arabicPeriod"/>
            </a:pPr>
            <a:endParaRPr lang="cs-CZ" sz="3800" dirty="0" smtClean="0">
              <a:latin typeface="Cambria Math" pitchFamily="18" charset="0"/>
              <a:ea typeface="Cambria Math" pitchFamily="18" charset="0"/>
            </a:endParaRPr>
          </a:p>
          <a:p>
            <a:endParaRPr lang="cs-CZ" sz="2800" dirty="0">
              <a:latin typeface="Cambria Math" pitchFamily="18" charset="0"/>
              <a:ea typeface="Cambria Math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Podnikání a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Vysoká míra nezaměstnanosti (i dlouhodobé)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Vysoký podíl osob s nízkou úrovní vzdělání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Odliv mladých lidí s vysokoškolským vzděláním do větších měst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Vysoký podíl osob, jejichž obor vzdělání se neprotíná s nabídkou práce v regionu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Vysoký podíl osob dojíždějících za prací mimo kraj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Nedostatečné využití zemědělského potenciálu v oblasti agroturistiky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Nedostatečná infrastruktura a zastaralé technologie v podnikání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Malá podpora živnostníků ze strany obcí, pomoc při propagaci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itchFamily="18" charset="0"/>
                <a:ea typeface="Cambria Math" pitchFamily="18" charset="0"/>
              </a:rPr>
              <a:t>Vysoké daně, administrativní zátěž, </a:t>
            </a: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byrokracie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Problém s činností v památkové zóně v okolí hory Říp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Malá úroveň spolupráce mezi podnikateli z obav před konkurencí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Nevyhovující stav komunikací</a:t>
            </a:r>
            <a:endParaRPr lang="cs-CZ" sz="21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290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Vysoká nezaměstnanost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Špatná vzdělanostní struktura obyvatel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Nedostatečná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kapacita mateřských škol</a:t>
            </a: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Nízká účast dětí ze sociálně vyloučených lokalit na předškolním vzdělávání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Nevyhovující stav budov a vybavení základních škol</a:t>
            </a:r>
            <a:endParaRPr lang="cs-CZ" sz="1800" dirty="0">
              <a:latin typeface="Cambria Math" pitchFamily="18" charset="0"/>
              <a:ea typeface="Cambria Math" pitchFamily="18" charset="0"/>
            </a:endParaRP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Podmínky neodpovídající potřebám žáků se speciálními vzdělávacími potřebami</a:t>
            </a: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Nedostatečná spolupráce škol, rodin a spolků</a:t>
            </a: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Snížené motorické schopnosti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dětí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Absence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materiálového vybavení pro výuku žáků se zdravotním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postižením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Pokles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matematické, čtenářské a přírodovědné gramotnosti, informační gramotnosti a jazykových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kompetencí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Nízký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zájem ze strany žáků o obory požadované trhem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práce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Nedostatečné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využití digitálních technologií ve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výuce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Nedostatečné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materiálně-technické  vybavení škol s vazbou na získávání dovedností využitelných v praxi </a:t>
            </a:r>
            <a:endParaRPr lang="cs-CZ" sz="1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Nízká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spolupráce škol se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zaměstnavateli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Nedostatečná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nabídka dalšího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vzdělávání</a:t>
            </a:r>
            <a:endParaRPr lang="cs-CZ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Nedostatečné jazykové znalosti žáků</a:t>
            </a:r>
            <a:endParaRPr lang="cs-CZ" sz="18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16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Cestovní ruch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Nedostatečná </a:t>
            </a:r>
            <a:r>
              <a:rPr lang="cs-CZ" sz="1800" dirty="0">
                <a:latin typeface="Cambria Math" pitchFamily="18" charset="0"/>
                <a:ea typeface="Cambria Math" pitchFamily="18" charset="0"/>
              </a:rPr>
              <a:t>síť turistických stezek a cyklostezek</a:t>
            </a: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Neutěšený stav kulturních památek a jejich zázemí</a:t>
            </a:r>
          </a:p>
          <a:p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Vysoký podíl orné půdy</a:t>
            </a:r>
          </a:p>
          <a:p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Malá vazba kulturních akcí na turistický potenciál regionu</a:t>
            </a: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Nedostatečné využití zemědělského charakteru regionu v oblasti agroturistiky</a:t>
            </a: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Potřeba posílení ucelené propagace regionu Podřipska v rámci destinace České středohoří</a:t>
            </a:r>
          </a:p>
          <a:p>
            <a:r>
              <a:rPr lang="cs-CZ" sz="1800" dirty="0">
                <a:latin typeface="Cambria Math" pitchFamily="18" charset="0"/>
                <a:ea typeface="Cambria Math" pitchFamily="18" charset="0"/>
              </a:rPr>
              <a:t>Nízká úroveň spolupráce jednotlivých subjektů působících v oblasti cestovního ruchu</a:t>
            </a:r>
          </a:p>
          <a:p>
            <a:pPr lvl="0"/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Nízký počet a kvalita ubytovacích a stravovacích zařízení a jejich lokace</a:t>
            </a:r>
          </a:p>
          <a:p>
            <a:pPr lvl="0"/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Hora Říp, historické centrum Roudnice nad Labem a plánovaná rozhledna v </a:t>
            </a:r>
            <a:r>
              <a:rPr lang="cs-CZ" sz="180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Kochovicích</a:t>
            </a:r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 jako klíčové body turistického zájmu</a:t>
            </a:r>
          </a:p>
          <a:p>
            <a:pPr lvl="0"/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CHKO Kokořínsko (Štětí a okolí)</a:t>
            </a:r>
          </a:p>
          <a:p>
            <a:pPr lvl="0"/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Do budoucna potenciál využití plánovaného olympijského centra v Račicích, Štětí a Roudnici </a:t>
            </a:r>
            <a:r>
              <a:rPr lang="cs-CZ" sz="180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n.L</a:t>
            </a:r>
            <a:r>
              <a:rPr lang="cs-CZ" sz="180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cs-CZ" sz="180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cs-CZ" sz="18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Labská </a:t>
            </a:r>
            <a:r>
              <a:rPr lang="cs-CZ" sz="18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stezka</a:t>
            </a:r>
            <a:endParaRPr lang="cs-CZ" sz="1800" dirty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71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>
                <a:latin typeface="Cambria" pitchFamily="18" charset="0"/>
              </a:rPr>
              <a:t>Vysoký podíl osob využívajících tuhá paliva (i přes možnost napojení na plynovod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0"/>
            <a:r>
              <a:rPr lang="cs-CZ" dirty="0">
                <a:latin typeface="Cambria" pitchFamily="18" charset="0"/>
              </a:rPr>
              <a:t>Nízká kvalita ovzduší (doprava, průmysl, topení tuhými palivy)</a:t>
            </a:r>
          </a:p>
          <a:p>
            <a:pPr lvl="0"/>
            <a:r>
              <a:rPr lang="cs-CZ" dirty="0">
                <a:latin typeface="Cambria" pitchFamily="18" charset="0"/>
              </a:rPr>
              <a:t>Nízká kvalita povrchových a podzemních vod </a:t>
            </a:r>
          </a:p>
          <a:p>
            <a:pPr lvl="0"/>
            <a:r>
              <a:rPr lang="cs-CZ" dirty="0">
                <a:latin typeface="Cambria" pitchFamily="18" charset="0"/>
              </a:rPr>
              <a:t>Špatná prostupnost krajiny</a:t>
            </a:r>
          </a:p>
          <a:p>
            <a:pPr lvl="0"/>
            <a:r>
              <a:rPr lang="cs-CZ" dirty="0" smtClean="0">
                <a:latin typeface="Cambria" pitchFamily="18" charset="0"/>
              </a:rPr>
              <a:t>Častý výskyt </a:t>
            </a:r>
            <a:r>
              <a:rPr lang="cs-CZ" dirty="0">
                <a:latin typeface="Cambria" pitchFamily="18" charset="0"/>
              </a:rPr>
              <a:t>povodní </a:t>
            </a:r>
          </a:p>
          <a:p>
            <a:pPr lvl="0"/>
            <a:r>
              <a:rPr lang="cs-CZ" dirty="0">
                <a:latin typeface="Cambria" pitchFamily="18" charset="0"/>
              </a:rPr>
              <a:t>Snížená retenční schopnost krajiny</a:t>
            </a:r>
          </a:p>
          <a:p>
            <a:pPr lvl="0"/>
            <a:r>
              <a:rPr lang="cs-CZ" dirty="0">
                <a:latin typeface="Cambria" pitchFamily="18" charset="0"/>
              </a:rPr>
              <a:t>Těžba štěrkopísků</a:t>
            </a:r>
          </a:p>
          <a:p>
            <a:pPr lvl="0"/>
            <a:r>
              <a:rPr lang="cs-CZ" dirty="0">
                <a:latin typeface="Cambria" pitchFamily="18" charset="0"/>
              </a:rPr>
              <a:t>Existence černých skládek</a:t>
            </a:r>
          </a:p>
          <a:p>
            <a:pPr lvl="0"/>
            <a:r>
              <a:rPr lang="cs-CZ" dirty="0">
                <a:latin typeface="Cambria" pitchFamily="18" charset="0"/>
              </a:rPr>
              <a:t>Existence starých ekologických zátěží</a:t>
            </a:r>
          </a:p>
          <a:p>
            <a:pPr lvl="0"/>
            <a:r>
              <a:rPr lang="cs-CZ" dirty="0">
                <a:latin typeface="Cambria" pitchFamily="18" charset="0"/>
              </a:rPr>
              <a:t>Nedostatek sběrných dvorů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143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646</Words>
  <Application>Microsoft Office PowerPoint</Application>
  <PresentationFormat>Předvádění na obrazovce (4:3)</PresentationFormat>
  <Paragraphs>164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Strategie komunitně vedeného místního rozvoje MAS Podřipsko </vt:lpstr>
      <vt:lpstr>Místní akční skupina Podřipsko</vt:lpstr>
      <vt:lpstr>Graf</vt:lpstr>
      <vt:lpstr>Pracovní skupiny</vt:lpstr>
      <vt:lpstr>Sociální oblast</vt:lpstr>
      <vt:lpstr>Podnikání a zemědělství</vt:lpstr>
      <vt:lpstr>Vzdělávání</vt:lpstr>
      <vt:lpstr>Cestovní ruch</vt:lpstr>
      <vt:lpstr>Životní prostředí</vt:lpstr>
      <vt:lpstr>Život v obcích</vt:lpstr>
      <vt:lpstr>Vize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87</cp:revision>
  <dcterms:created xsi:type="dcterms:W3CDTF">2012-03-20T16:05:37Z</dcterms:created>
  <dcterms:modified xsi:type="dcterms:W3CDTF">2014-06-21T16:43:53Z</dcterms:modified>
</cp:coreProperties>
</file>